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25"/>
  </p:notesMasterIdLst>
  <p:sldIdLst>
    <p:sldId id="306" r:id="rId3"/>
    <p:sldId id="318" r:id="rId4"/>
    <p:sldId id="309" r:id="rId5"/>
    <p:sldId id="320" r:id="rId6"/>
    <p:sldId id="321" r:id="rId7"/>
    <p:sldId id="323" r:id="rId8"/>
    <p:sldId id="334" r:id="rId9"/>
    <p:sldId id="335" r:id="rId10"/>
    <p:sldId id="336" r:id="rId11"/>
    <p:sldId id="337" r:id="rId12"/>
    <p:sldId id="339" r:id="rId13"/>
    <p:sldId id="340" r:id="rId14"/>
    <p:sldId id="338" r:id="rId15"/>
    <p:sldId id="324" r:id="rId16"/>
    <p:sldId id="328" r:id="rId17"/>
    <p:sldId id="342" r:id="rId18"/>
    <p:sldId id="343" r:id="rId19"/>
    <p:sldId id="341" r:id="rId20"/>
    <p:sldId id="344" r:id="rId21"/>
    <p:sldId id="345" r:id="rId22"/>
    <p:sldId id="330" r:id="rId23"/>
    <p:sldId id="316" r:id="rId24"/>
  </p:sldIdLst>
  <p:sldSz cx="9144000" cy="6858000" type="screen4x3"/>
  <p:notesSz cx="6858000" cy="9144000"/>
  <p:defaultTextStyle>
    <a:defPPr>
      <a:defRPr lang="ru-RU"/>
    </a:defPPr>
    <a:lvl1pPr marL="0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8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2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6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9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3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7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1" algn="l" defTabSz="9143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3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8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2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6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9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3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7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1" algn="l" defTabSz="9143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42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199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1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2" indent="0">
              <a:buNone/>
              <a:defRPr sz="1700" b="1"/>
            </a:lvl4pPr>
            <a:lvl5pPr marL="1828696" indent="0">
              <a:buNone/>
              <a:defRPr sz="1700" b="1"/>
            </a:lvl5pPr>
            <a:lvl6pPr marL="2285869" indent="0">
              <a:buNone/>
              <a:defRPr sz="1700" b="1"/>
            </a:lvl6pPr>
            <a:lvl7pPr marL="2743043" indent="0">
              <a:buNone/>
              <a:defRPr sz="1700" b="1"/>
            </a:lvl7pPr>
            <a:lvl8pPr marL="3200217" indent="0">
              <a:buNone/>
              <a:defRPr sz="1700" b="1"/>
            </a:lvl8pPr>
            <a:lvl9pPr marL="365739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2" indent="0">
              <a:buNone/>
              <a:defRPr sz="1700" b="1"/>
            </a:lvl4pPr>
            <a:lvl5pPr marL="1828696" indent="0">
              <a:buNone/>
              <a:defRPr sz="1700" b="1"/>
            </a:lvl5pPr>
            <a:lvl6pPr marL="2285869" indent="0">
              <a:buNone/>
              <a:defRPr sz="1700" b="1"/>
            </a:lvl6pPr>
            <a:lvl7pPr marL="2743043" indent="0">
              <a:buNone/>
              <a:defRPr sz="1700" b="1"/>
            </a:lvl7pPr>
            <a:lvl8pPr marL="3200217" indent="0">
              <a:buNone/>
              <a:defRPr sz="1700" b="1"/>
            </a:lvl8pPr>
            <a:lvl9pPr marL="365739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5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4" indent="0">
              <a:buNone/>
              <a:defRPr sz="1200"/>
            </a:lvl2pPr>
            <a:lvl3pPr marL="914348" indent="0">
              <a:buNone/>
              <a:defRPr sz="900"/>
            </a:lvl3pPr>
            <a:lvl4pPr marL="1371522" indent="0">
              <a:buNone/>
              <a:defRPr sz="900"/>
            </a:lvl4pPr>
            <a:lvl5pPr marL="1828696" indent="0">
              <a:buNone/>
              <a:defRPr sz="900"/>
            </a:lvl5pPr>
            <a:lvl6pPr marL="2285869" indent="0">
              <a:buNone/>
              <a:defRPr sz="900"/>
            </a:lvl6pPr>
            <a:lvl7pPr marL="2743043" indent="0">
              <a:buNone/>
              <a:defRPr sz="900"/>
            </a:lvl7pPr>
            <a:lvl8pPr marL="3200217" indent="0">
              <a:buNone/>
              <a:defRPr sz="900"/>
            </a:lvl8pPr>
            <a:lvl9pPr marL="36573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2" indent="0">
              <a:buNone/>
              <a:defRPr sz="2000"/>
            </a:lvl4pPr>
            <a:lvl5pPr marL="1828696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4" indent="0">
              <a:buNone/>
              <a:defRPr sz="1200"/>
            </a:lvl2pPr>
            <a:lvl3pPr marL="914348" indent="0">
              <a:buNone/>
              <a:defRPr sz="900"/>
            </a:lvl3pPr>
            <a:lvl4pPr marL="1371522" indent="0">
              <a:buNone/>
              <a:defRPr sz="900"/>
            </a:lvl4pPr>
            <a:lvl5pPr marL="1828696" indent="0">
              <a:buNone/>
              <a:defRPr sz="900"/>
            </a:lvl5pPr>
            <a:lvl6pPr marL="2285869" indent="0">
              <a:buNone/>
              <a:defRPr sz="900"/>
            </a:lvl6pPr>
            <a:lvl7pPr marL="2743043" indent="0">
              <a:buNone/>
              <a:defRPr sz="900"/>
            </a:lvl7pPr>
            <a:lvl8pPr marL="3200217" indent="0">
              <a:buNone/>
              <a:defRPr sz="900"/>
            </a:lvl8pPr>
            <a:lvl9pPr marL="36573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199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17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1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4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2" indent="0">
              <a:buNone/>
              <a:defRPr sz="1700" b="1"/>
            </a:lvl4pPr>
            <a:lvl5pPr marL="1828696" indent="0">
              <a:buNone/>
              <a:defRPr sz="1700" b="1"/>
            </a:lvl5pPr>
            <a:lvl6pPr marL="2285869" indent="0">
              <a:buNone/>
              <a:defRPr sz="1700" b="1"/>
            </a:lvl6pPr>
            <a:lvl7pPr marL="2743043" indent="0">
              <a:buNone/>
              <a:defRPr sz="1700" b="1"/>
            </a:lvl7pPr>
            <a:lvl8pPr marL="3200217" indent="0">
              <a:buNone/>
              <a:defRPr sz="1700" b="1"/>
            </a:lvl8pPr>
            <a:lvl9pPr marL="365739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2" indent="0">
              <a:buNone/>
              <a:defRPr sz="1700" b="1"/>
            </a:lvl4pPr>
            <a:lvl5pPr marL="1828696" indent="0">
              <a:buNone/>
              <a:defRPr sz="1700" b="1"/>
            </a:lvl5pPr>
            <a:lvl6pPr marL="2285869" indent="0">
              <a:buNone/>
              <a:defRPr sz="1700" b="1"/>
            </a:lvl6pPr>
            <a:lvl7pPr marL="2743043" indent="0">
              <a:buNone/>
              <a:defRPr sz="1700" b="1"/>
            </a:lvl7pPr>
            <a:lvl8pPr marL="3200217" indent="0">
              <a:buNone/>
              <a:defRPr sz="1700" b="1"/>
            </a:lvl8pPr>
            <a:lvl9pPr marL="365739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1"/>
            <a:ext cx="3008315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6"/>
            <a:ext cx="300831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4" indent="0">
              <a:buNone/>
              <a:defRPr sz="1200"/>
            </a:lvl2pPr>
            <a:lvl3pPr marL="914348" indent="0">
              <a:buNone/>
              <a:defRPr sz="900"/>
            </a:lvl3pPr>
            <a:lvl4pPr marL="1371522" indent="0">
              <a:buNone/>
              <a:defRPr sz="900"/>
            </a:lvl4pPr>
            <a:lvl5pPr marL="1828696" indent="0">
              <a:buNone/>
              <a:defRPr sz="900"/>
            </a:lvl5pPr>
            <a:lvl6pPr marL="2285869" indent="0">
              <a:buNone/>
              <a:defRPr sz="900"/>
            </a:lvl6pPr>
            <a:lvl7pPr marL="2743043" indent="0">
              <a:buNone/>
              <a:defRPr sz="900"/>
            </a:lvl7pPr>
            <a:lvl8pPr marL="3200217" indent="0">
              <a:buNone/>
              <a:defRPr sz="900"/>
            </a:lvl8pPr>
            <a:lvl9pPr marL="36573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2" indent="0">
              <a:buNone/>
              <a:defRPr sz="2000"/>
            </a:lvl4pPr>
            <a:lvl5pPr marL="1828696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4" indent="0">
              <a:buNone/>
              <a:defRPr sz="1200"/>
            </a:lvl2pPr>
            <a:lvl3pPr marL="914348" indent="0">
              <a:buNone/>
              <a:defRPr sz="900"/>
            </a:lvl3pPr>
            <a:lvl4pPr marL="1371522" indent="0">
              <a:buNone/>
              <a:defRPr sz="900"/>
            </a:lvl4pPr>
            <a:lvl5pPr marL="1828696" indent="0">
              <a:buNone/>
              <a:defRPr sz="900"/>
            </a:lvl5pPr>
            <a:lvl6pPr marL="2285869" indent="0">
              <a:buNone/>
              <a:defRPr sz="900"/>
            </a:lvl6pPr>
            <a:lvl7pPr marL="2743043" indent="0">
              <a:buNone/>
              <a:defRPr sz="900"/>
            </a:lvl7pPr>
            <a:lvl8pPr marL="3200217" indent="0">
              <a:buNone/>
              <a:defRPr sz="900"/>
            </a:lvl8pPr>
            <a:lvl9pPr marL="36573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7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8"/>
            <a:ext cx="2895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4"/>
            <a:ext cx="8229600" cy="1143000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600206"/>
            <a:ext cx="8229600" cy="4525963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9" y="44629"/>
            <a:ext cx="8712967" cy="6671808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5" y="553792"/>
            <a:ext cx="8291259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5" y="6519792"/>
            <a:ext cx="2133600" cy="365125"/>
          </a:xfrm>
          <a:prstGeom prst="rect">
            <a:avLst/>
          </a:prstGeom>
        </p:spPr>
        <p:txBody>
          <a:bodyPr lIns="91434" tIns="45718" rIns="91434" bIns="45718"/>
          <a:lstStyle>
            <a:lvl1pPr>
              <a:defRPr sz="17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05.09.2017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348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881" indent="-342881" algn="l" defTabSz="9143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07" indent="-285734" algn="l" defTabSz="914348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2935" indent="-228588" algn="l" defTabSz="914348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109" indent="-228588" algn="l" defTabSz="914348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283" indent="-228588" algn="l" defTabSz="914348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457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1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5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9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6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8" y="341972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3" y="1"/>
            <a:ext cx="9152255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77284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71" y="-838"/>
            <a:ext cx="8351957" cy="32316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marL="0" marR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3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7" indent="-285734" algn="l" defTabSz="91434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5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9" indent="-228588" algn="l" defTabSz="9143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3" indent="-228588" algn="l" defTabSz="9143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7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1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5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9" indent="-228588" algn="l" defTabSz="914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6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0" y="332659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917" y="2088646"/>
            <a:ext cx="8208911" cy="452431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Благоустройство     </a:t>
            </a:r>
            <a:r>
              <a:rPr lang="ru-RU" sz="4800" b="1" dirty="0">
                <a:solidFill>
                  <a:srgbClr val="0000FF"/>
                </a:solidFill>
              </a:rPr>
              <a:t>придомовой территории многоквартирных жилых домов №4 по </a:t>
            </a:r>
            <a:r>
              <a:rPr lang="ru-RU" sz="4800" b="1" dirty="0" err="1">
                <a:solidFill>
                  <a:srgbClr val="0000FF"/>
                </a:solidFill>
              </a:rPr>
              <a:t>ул.Тимме</a:t>
            </a:r>
            <a:r>
              <a:rPr lang="ru-RU" sz="4800" b="1" dirty="0">
                <a:solidFill>
                  <a:srgbClr val="0000FF"/>
                </a:solidFill>
              </a:rPr>
              <a:t> Я., №4, №6, №6 корп.1 по ул.  23-й Гвардейской Дивизии</a:t>
            </a:r>
            <a:endParaRPr lang="ru-RU" sz="4800" b="1" dirty="0">
              <a:solidFill>
                <a:srgbClr val="0000FF"/>
              </a:solidFill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5" y="332657"/>
            <a:ext cx="5467207" cy="1680591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</a:p>
        </p:txBody>
      </p:sp>
    </p:spTree>
    <p:extLst>
      <p:ext uri="{BB962C8B-B14F-4D97-AF65-F5344CB8AC3E}">
        <p14:creationId xmlns:p14="http://schemas.microsoft.com/office/powerpoint/2010/main" val="1560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7"/>
            <a:ext cx="1417712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900" i="1" dirty="0"/>
          </a:p>
          <a:p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8" y="126897"/>
            <a:ext cx="1440159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7593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Придомовая территория многоквартирных жилых домов №4 по </a:t>
            </a:r>
            <a:r>
              <a:rPr lang="ru-RU" sz="2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ул.Тимме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Я., №4, №6, №6 корп.1 по ул.  23-й Гвардейской Дивизии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» до начала производства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работ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6" y="1600200"/>
            <a:ext cx="6104247" cy="4525963"/>
          </a:xfrm>
        </p:spPr>
      </p:pic>
    </p:spTree>
    <p:extLst>
      <p:ext uri="{BB962C8B-B14F-4D97-AF65-F5344CB8AC3E}">
        <p14:creationId xmlns:p14="http://schemas.microsoft.com/office/powerpoint/2010/main" val="33648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7"/>
            <a:ext cx="1417712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900" i="1" dirty="0"/>
          </a:p>
          <a:p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8" y="126897"/>
            <a:ext cx="1440159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7593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Придомовая территория многоквартирных жилых домов №4 по </a:t>
            </a:r>
            <a:r>
              <a:rPr lang="ru-RU" sz="2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ул.Тимме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Я., №4, №6, №6 корп.1 по ул.  23-й Гвардейской Дивизии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» до начала производства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работ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6" y="1600200"/>
            <a:ext cx="6104247" cy="4525963"/>
          </a:xfrm>
        </p:spPr>
      </p:pic>
    </p:spTree>
    <p:extLst>
      <p:ext uri="{BB962C8B-B14F-4D97-AF65-F5344CB8AC3E}">
        <p14:creationId xmlns:p14="http://schemas.microsoft.com/office/powerpoint/2010/main" val="6661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7"/>
            <a:ext cx="1417712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900" i="1" dirty="0"/>
          </a:p>
          <a:p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8" y="126897"/>
            <a:ext cx="1440159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7593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Придомовая территория многоквартирных жилых домов №4 по </a:t>
            </a:r>
            <a:r>
              <a:rPr lang="ru-RU" sz="2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ул.Тимме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Я., №4, №6, №6 корп.1 по ул.  23-й Гвардейской Дивизии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» до начала производства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работ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6" y="1600200"/>
            <a:ext cx="6104247" cy="4525963"/>
          </a:xfrm>
        </p:spPr>
      </p:pic>
    </p:spTree>
    <p:extLst>
      <p:ext uri="{BB962C8B-B14F-4D97-AF65-F5344CB8AC3E}">
        <p14:creationId xmlns:p14="http://schemas.microsoft.com/office/powerpoint/2010/main" val="25062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7"/>
            <a:ext cx="1417712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900" i="1" dirty="0"/>
          </a:p>
          <a:p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8" y="126897"/>
            <a:ext cx="1440159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7593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Придомовая территория многоквартирных жилых домов №4 по </a:t>
            </a:r>
            <a:r>
              <a:rPr lang="ru-RU" sz="2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ул.Тимме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Я., №4, №6, №6 корп.1 по ул.  23-й Гвардейской Дивизии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» до начала производства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работ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6" y="1600200"/>
            <a:ext cx="6104247" cy="4525963"/>
          </a:xfrm>
        </p:spPr>
      </p:pic>
    </p:spTree>
    <p:extLst>
      <p:ext uri="{BB962C8B-B14F-4D97-AF65-F5344CB8AC3E}">
        <p14:creationId xmlns:p14="http://schemas.microsoft.com/office/powerpoint/2010/main" val="23047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395537" y="260649"/>
            <a:ext cx="8424936" cy="1224136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smtClean="0">
                <a:solidFill>
                  <a:srgbClr val="0000FF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00FF"/>
                </a:solidFill>
              </a:rPr>
              <a:t>П</a:t>
            </a:r>
            <a:r>
              <a:rPr lang="ru-RU" sz="2000" b="1" smtClean="0">
                <a:solidFill>
                  <a:srgbClr val="0000FF"/>
                </a:solidFill>
              </a:rPr>
              <a:t>ридомовая </a:t>
            </a:r>
            <a:r>
              <a:rPr lang="ru-RU" sz="2000" b="1" dirty="0" smtClean="0">
                <a:solidFill>
                  <a:srgbClr val="0000FF"/>
                </a:solidFill>
              </a:rPr>
              <a:t>территория </a:t>
            </a:r>
            <a:r>
              <a:rPr lang="ru-RU" sz="2000" b="1" dirty="0">
                <a:solidFill>
                  <a:srgbClr val="0000FF"/>
                </a:solidFill>
              </a:rPr>
              <a:t>многоквартирных жилых домов №4 по </a:t>
            </a:r>
            <a:r>
              <a:rPr lang="ru-RU" sz="2000" b="1" dirty="0" err="1">
                <a:solidFill>
                  <a:srgbClr val="0000FF"/>
                </a:solidFill>
              </a:rPr>
              <a:t>ул.Тимме</a:t>
            </a:r>
            <a:r>
              <a:rPr lang="ru-RU" sz="2000" b="1" dirty="0">
                <a:solidFill>
                  <a:srgbClr val="0000FF"/>
                </a:solidFill>
              </a:rPr>
              <a:t> Я., №4, №6, №6 корп.1 по ул.  23-й Гвардейской Дивизии</a:t>
            </a:r>
            <a:r>
              <a:rPr lang="ru-RU" sz="2000" b="1" dirty="0" smtClean="0">
                <a:solidFill>
                  <a:srgbClr val="0000FF"/>
                </a:solidFill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rgbClr val="0000FF"/>
                </a:solidFill>
                <a:cs typeface="Times New Roman" pitchFamily="18" charset="0"/>
              </a:rPr>
              <a:t>после завершения работ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230518"/>
              </p:ext>
            </p:extLst>
          </p:nvPr>
        </p:nvGraphicFramePr>
        <p:xfrm>
          <a:off x="1733836" y="1340768"/>
          <a:ext cx="57483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11344233" imgH="8019810" progId="AcroExch.Document.7">
                  <p:embed/>
                </p:oleObj>
              </mc:Choice>
              <mc:Fallback>
                <p:oleObj name="Acrobat Document" r:id="rId3" imgW="11344233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836" y="1340768"/>
                        <a:ext cx="57483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7992888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95537" y="260648"/>
            <a:ext cx="849694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960" y="560334"/>
            <a:ext cx="8229600" cy="15725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«Производство работ на п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ридомовой территории</a:t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я 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многоквартирных жилых домов №4 по </a:t>
            </a:r>
            <a:r>
              <a:rPr lang="ru-RU" sz="2400" dirty="0" err="1">
                <a:solidFill>
                  <a:srgbClr val="0000FF"/>
                </a:solidFill>
                <a:latin typeface="+mn-lt"/>
              </a:rPr>
              <a:t>ул.Тимме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Я., №4, №6, №6 корп.1 по ул.  23-й Гвардейской Дивизии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» от 05.07.2017</a:t>
            </a:r>
            <a:endParaRPr lang="ru-RU" sz="24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085257"/>
            <a:ext cx="4032449" cy="4040906"/>
          </a:xfrm>
        </p:spPr>
      </p:pic>
    </p:spTree>
    <p:extLst>
      <p:ext uri="{BB962C8B-B14F-4D97-AF65-F5344CB8AC3E}">
        <p14:creationId xmlns:p14="http://schemas.microsoft.com/office/powerpoint/2010/main" val="13420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95537" y="260648"/>
            <a:ext cx="849694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960" y="560334"/>
            <a:ext cx="8229600" cy="15725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«Производство работ на п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ридомовой территории</a:t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я 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многоквартирных жилых домов №4 по </a:t>
            </a:r>
            <a:r>
              <a:rPr lang="ru-RU" sz="2400" dirty="0" err="1">
                <a:solidFill>
                  <a:srgbClr val="0000FF"/>
                </a:solidFill>
                <a:latin typeface="+mn-lt"/>
              </a:rPr>
              <a:t>ул.Тимме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Я., №4, №6, №6 корп.1 по ул.  23-й Гвардейской Дивизии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» от 05.07.2017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85257"/>
            <a:ext cx="4176464" cy="4040906"/>
          </a:xfrm>
        </p:spPr>
      </p:pic>
    </p:spTree>
    <p:extLst>
      <p:ext uri="{BB962C8B-B14F-4D97-AF65-F5344CB8AC3E}">
        <p14:creationId xmlns:p14="http://schemas.microsoft.com/office/powerpoint/2010/main" val="25775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95537" y="260648"/>
            <a:ext cx="849694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960" y="560334"/>
            <a:ext cx="8229600" cy="15725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«Производство работ на п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ридомовой территории</a:t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я 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многоквартирных жилых домов №4 по </a:t>
            </a:r>
            <a:r>
              <a:rPr lang="ru-RU" sz="2400" dirty="0" err="1">
                <a:solidFill>
                  <a:srgbClr val="0000FF"/>
                </a:solidFill>
                <a:latin typeface="+mn-lt"/>
              </a:rPr>
              <a:t>ул.Тимме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Я., №4, №6, №6 корп.1 по ул.  23-й Гвардейской Дивизии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» от 05.07.2017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85257"/>
            <a:ext cx="4032448" cy="4040906"/>
          </a:xfrm>
        </p:spPr>
      </p:pic>
    </p:spTree>
    <p:extLst>
      <p:ext uri="{BB962C8B-B14F-4D97-AF65-F5344CB8AC3E}">
        <p14:creationId xmlns:p14="http://schemas.microsoft.com/office/powerpoint/2010/main" val="26587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95537" y="260648"/>
            <a:ext cx="849694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960" y="560334"/>
            <a:ext cx="8229600" cy="15725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«Производство работ на п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ридомовой территории</a:t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я 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многоквартирных жилых домов №4 по </a:t>
            </a:r>
            <a:r>
              <a:rPr lang="ru-RU" sz="2400" dirty="0" err="1">
                <a:solidFill>
                  <a:srgbClr val="0000FF"/>
                </a:solidFill>
                <a:latin typeface="+mn-lt"/>
              </a:rPr>
              <a:t>ул.Тимме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Я., №4, №6, №6 корп.1 по ул.  23-й Гвардейской Дивизии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» от 05.07.2017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85257"/>
            <a:ext cx="3888432" cy="4040906"/>
          </a:xfrm>
        </p:spPr>
      </p:pic>
    </p:spTree>
    <p:extLst>
      <p:ext uri="{BB962C8B-B14F-4D97-AF65-F5344CB8AC3E}">
        <p14:creationId xmlns:p14="http://schemas.microsoft.com/office/powerpoint/2010/main" val="19241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95537" y="260648"/>
            <a:ext cx="849694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960" y="560334"/>
            <a:ext cx="8229600" cy="15725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«Производство работ на п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ридомовой территории</a:t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я 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многоквартирных жилых домов №4 по </a:t>
            </a:r>
            <a:r>
              <a:rPr lang="ru-RU" sz="2400" dirty="0" err="1">
                <a:solidFill>
                  <a:srgbClr val="0000FF"/>
                </a:solidFill>
                <a:latin typeface="+mn-lt"/>
              </a:rPr>
              <a:t>ул.Тимме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Я., №4, №6, №6 корп.1 по ул.  23-й Гвардейской Дивизии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» от 05.07.2017</a:t>
            </a:r>
            <a:endParaRPr lang="ru-RU" sz="24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85257"/>
            <a:ext cx="3888432" cy="4040906"/>
          </a:xfrm>
        </p:spPr>
      </p:pic>
    </p:spTree>
    <p:extLst>
      <p:ext uri="{BB962C8B-B14F-4D97-AF65-F5344CB8AC3E}">
        <p14:creationId xmlns:p14="http://schemas.microsoft.com/office/powerpoint/2010/main" val="11544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5" y="695021"/>
            <a:ext cx="8208911" cy="600163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В рамках благоустройства </a:t>
            </a:r>
            <a:r>
              <a:rPr lang="ru-RU" sz="2400" b="1" dirty="0">
                <a:solidFill>
                  <a:srgbClr val="0000FF"/>
                </a:solidFill>
              </a:rPr>
              <a:t>придомовой территории многоквартирных жилых домов №4 по </a:t>
            </a:r>
            <a:r>
              <a:rPr lang="ru-RU" sz="2400" b="1" dirty="0" err="1">
                <a:solidFill>
                  <a:srgbClr val="0000FF"/>
                </a:solidFill>
              </a:rPr>
              <a:t>ул.Тимме</a:t>
            </a:r>
            <a:r>
              <a:rPr lang="ru-RU" sz="2400" b="1" dirty="0">
                <a:solidFill>
                  <a:srgbClr val="0000FF"/>
                </a:solidFill>
              </a:rPr>
              <a:t> Я., №4, №6, №6 корп.1 по ул. 23-й Гвардейской Дивизии</a:t>
            </a:r>
            <a:endParaRPr lang="ru-RU" sz="2400" b="1" dirty="0">
              <a:solidFill>
                <a:srgbClr val="0000FF"/>
              </a:solidFill>
              <a:ea typeface="PT Sans Caption" pitchFamily="34" charset="-52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 планируется выполнить следующие виды работ</a:t>
            </a: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rgbClr val="0000FF"/>
              </a:solidFill>
              <a:ea typeface="PT Sans Caption" pitchFamily="34" charset="-52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Минимальный перечень работ:</a:t>
            </a:r>
          </a:p>
          <a:p>
            <a:pPr marL="342881" indent="-342881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Установка ограждений;</a:t>
            </a:r>
          </a:p>
          <a:p>
            <a:pPr marL="342881" indent="-342881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Установка светильников.</a:t>
            </a:r>
          </a:p>
          <a:p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Дополнительный перечень работ: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-    Устройство асфальтобетонных покрытий </a:t>
            </a:r>
            <a:endParaRPr lang="ru-RU" sz="2400" b="1" dirty="0">
              <a:solidFill>
                <a:srgbClr val="0000FF"/>
              </a:solidFill>
              <a:ea typeface="PT Sans Caption" pitchFamily="34" charset="-52"/>
              <a:cs typeface="Times New Roman" pitchFamily="18" charset="0"/>
            </a:endParaRPr>
          </a:p>
          <a:p>
            <a:pPr marL="342881" indent="-342881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Установка бортовых камней;</a:t>
            </a:r>
          </a:p>
          <a:p>
            <a:pPr marL="342881" indent="-342881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</a:rPr>
              <a:t>Устройство покрытий из отсева;</a:t>
            </a:r>
          </a:p>
          <a:p>
            <a:pPr marL="342881" indent="-342881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</a:rPr>
              <a:t>Устройство покрытия из тротуарной плитки</a:t>
            </a:r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;</a:t>
            </a:r>
          </a:p>
          <a:p>
            <a:pPr marL="342881" indent="-342881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</a:rPr>
              <a:t>Устройство газона</a:t>
            </a:r>
            <a:r>
              <a:rPr lang="ru-RU" sz="24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;</a:t>
            </a:r>
          </a:p>
          <a:p>
            <a:pPr marL="342881" indent="-342881">
              <a:buFontTx/>
              <a:buChar char="-"/>
            </a:pPr>
            <a:r>
              <a:rPr lang="ru-RU" sz="2400" b="1" dirty="0">
                <a:solidFill>
                  <a:srgbClr val="0000FF"/>
                </a:solidFill>
              </a:rPr>
              <a:t>Монтаж оборудования детской игровой и спортивной площадки.</a:t>
            </a:r>
            <a:endParaRPr lang="ru-RU" sz="2400" b="1" dirty="0">
              <a:solidFill>
                <a:srgbClr val="0000FF"/>
              </a:solidFill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95537" y="260648"/>
            <a:ext cx="849694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960" y="560334"/>
            <a:ext cx="8229600" cy="15725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«Производство работ на п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ридомовой территории</a:t>
            </a:r>
            <a:br>
              <a:rPr lang="ru-RU" sz="2400" dirty="0" smtClean="0">
                <a:solidFill>
                  <a:srgbClr val="0000FF"/>
                </a:solidFill>
                <a:latin typeface="+mn-lt"/>
              </a:rPr>
            </a:b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я 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многоквартирных жилых домов №4 по </a:t>
            </a:r>
            <a:r>
              <a:rPr lang="ru-RU" sz="2400" dirty="0" err="1">
                <a:solidFill>
                  <a:srgbClr val="0000FF"/>
                </a:solidFill>
                <a:latin typeface="+mn-lt"/>
              </a:rPr>
              <a:t>ул.Тимме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Я., №4, №6, №6 корп.1 по ул.  23-й Гвардейской Дивизии</a:t>
            </a:r>
            <a:r>
              <a:rPr lang="ru-RU" sz="24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» от 05.07.2017</a:t>
            </a:r>
            <a:endParaRPr lang="ru-RU" sz="24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085257"/>
            <a:ext cx="3456384" cy="4040906"/>
          </a:xfrm>
        </p:spPr>
      </p:pic>
    </p:spTree>
    <p:extLst>
      <p:ext uri="{BB962C8B-B14F-4D97-AF65-F5344CB8AC3E}">
        <p14:creationId xmlns:p14="http://schemas.microsoft.com/office/powerpoint/2010/main" val="23766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9512" y="2780931"/>
            <a:ext cx="896448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0000FF"/>
                </a:solidFill>
                <a:cs typeface="Times New Roman" pitchFamily="18" charset="0"/>
              </a:rPr>
              <a:t>СПАСИБО ЗА ВНИМАНИЕ!</a:t>
            </a:r>
            <a:endParaRPr lang="ru-RU" altLang="ru-RU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10" y="3204214"/>
            <a:ext cx="7164797" cy="15841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900" b="1" dirty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5" y="1929850"/>
            <a:ext cx="1008111" cy="12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6" y="188640"/>
            <a:ext cx="8280919" cy="403956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Стоимость выполнения работ:</a:t>
            </a:r>
          </a:p>
          <a:p>
            <a:pPr algn="ctr"/>
            <a:endParaRPr lang="ru-RU" sz="3200" b="1" u="sng" dirty="0">
              <a:solidFill>
                <a:srgbClr val="0000FF"/>
              </a:solidFill>
              <a:ea typeface="PT Sans Caption" pitchFamily="34" charset="-52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Всего: </a:t>
            </a:r>
            <a:r>
              <a:rPr lang="ru-RU" sz="3200" b="1" dirty="0">
                <a:solidFill>
                  <a:srgbClr val="0000FF"/>
                </a:solidFill>
              </a:rPr>
              <a:t>8, 701 44509 </a:t>
            </a:r>
            <a:r>
              <a:rPr lang="ru-RU" sz="32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 млн. рублей,</a:t>
            </a:r>
          </a:p>
          <a:p>
            <a:r>
              <a:rPr lang="ru-RU" sz="32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в том числе,</a:t>
            </a:r>
          </a:p>
          <a:p>
            <a:r>
              <a:rPr lang="ru-RU" sz="32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Федеральный бюджет: 6,5259 млн. рублей,</a:t>
            </a:r>
          </a:p>
          <a:p>
            <a:r>
              <a:rPr lang="ru-RU" sz="32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Областной бюджет: 1,1516 млн. рублей,</a:t>
            </a:r>
          </a:p>
          <a:p>
            <a:r>
              <a:rPr lang="ru-RU" sz="3200" b="1" dirty="0">
                <a:solidFill>
                  <a:srgbClr val="0000FF"/>
                </a:solidFill>
                <a:ea typeface="PT Sans Caption" pitchFamily="34" charset="-52"/>
                <a:cs typeface="Times New Roman" pitchFamily="18" charset="0"/>
              </a:rPr>
              <a:t>Городской бюджет: 1,02394509 млн. рублей.</a:t>
            </a:r>
          </a:p>
          <a:p>
            <a:endParaRPr lang="ru-RU" sz="2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4" y="548681"/>
            <a:ext cx="8280919" cy="242374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Сроки выполнения работ :</a:t>
            </a:r>
          </a:p>
          <a:p>
            <a:pPr algn="ctr"/>
            <a:endParaRPr lang="ru-RU" sz="32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- Начало работ 12 августа 2017 года</a:t>
            </a: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- Завершение работ 30 сентября 2017 года</a:t>
            </a:r>
          </a:p>
          <a:p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181587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PT Sans Caption"/>
              </a:rPr>
              <a:t>Подрядные организации, выполняющие работы:</a:t>
            </a:r>
          </a:p>
          <a:p>
            <a:pPr algn="ctr"/>
            <a:endParaRPr lang="ru-RU" sz="2800" b="1" dirty="0">
              <a:solidFill>
                <a:srgbClr val="0000FF"/>
              </a:solidFill>
              <a:latin typeface="PT Sans Caption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PT Sans Caption"/>
              </a:rPr>
              <a:t> ООО «Витал-Контракт»</a:t>
            </a:r>
          </a:p>
        </p:txBody>
      </p:sp>
    </p:spTree>
    <p:extLst>
      <p:ext uri="{BB962C8B-B14F-4D97-AF65-F5344CB8AC3E}">
        <p14:creationId xmlns:p14="http://schemas.microsoft.com/office/powerpoint/2010/main" val="7799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7"/>
            <a:ext cx="1417712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900" i="1" dirty="0"/>
          </a:p>
          <a:p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8" y="126897"/>
            <a:ext cx="1440159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7593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Придомовая территория многоквартирных жилых домов №4 по </a:t>
            </a:r>
            <a:r>
              <a:rPr lang="ru-RU" sz="2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ул.Тимме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Я., №4, №6, №6 корп.1 по ул.  23-й Гвардейской Дивизии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» до начала производства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работ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6" y="1600200"/>
            <a:ext cx="6104247" cy="4525963"/>
          </a:xfrm>
        </p:spPr>
      </p:pic>
    </p:spTree>
    <p:extLst>
      <p:ext uri="{BB962C8B-B14F-4D97-AF65-F5344CB8AC3E}">
        <p14:creationId xmlns:p14="http://schemas.microsoft.com/office/powerpoint/2010/main" val="9887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7"/>
            <a:ext cx="1417712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900" i="1" dirty="0"/>
          </a:p>
          <a:p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8" y="126897"/>
            <a:ext cx="1440159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7593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Придомовая территория многоквартирных жилых домов №4 по </a:t>
            </a:r>
            <a:r>
              <a:rPr lang="ru-RU" sz="2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ул.Тимме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Я., №4, №6, №6 корп.1 по ул.  23-й Гвардейской Дивизии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» до начала производства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работ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6" y="1600200"/>
            <a:ext cx="6104247" cy="4525963"/>
          </a:xfrm>
        </p:spPr>
      </p:pic>
    </p:spTree>
    <p:extLst>
      <p:ext uri="{BB962C8B-B14F-4D97-AF65-F5344CB8AC3E}">
        <p14:creationId xmlns:p14="http://schemas.microsoft.com/office/powerpoint/2010/main" val="14671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7"/>
            <a:ext cx="1417712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900" i="1" dirty="0"/>
          </a:p>
          <a:p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8" y="126897"/>
            <a:ext cx="1440159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7593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Придомовая территория многоквартирных жилых домов №4 по </a:t>
            </a:r>
            <a:r>
              <a:rPr lang="ru-RU" sz="2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ул.Тимме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Я., №4, №6, №6 корп.1 по ул.  23-й Гвардейской Дивизии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» до начала производства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работ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6" y="1600200"/>
            <a:ext cx="6104247" cy="4525963"/>
          </a:xfrm>
        </p:spPr>
      </p:pic>
    </p:spTree>
    <p:extLst>
      <p:ext uri="{BB962C8B-B14F-4D97-AF65-F5344CB8AC3E}">
        <p14:creationId xmlns:p14="http://schemas.microsoft.com/office/powerpoint/2010/main" val="16781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2" y="834907"/>
            <a:ext cx="1417712" cy="3693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900" i="1" dirty="0"/>
          </a:p>
          <a:p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96338" y="126897"/>
            <a:ext cx="1440159" cy="400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3569" y="260648"/>
            <a:ext cx="8136904" cy="1824609"/>
          </a:xfrm>
          <a:prstGeom prst="rect">
            <a:avLst/>
          </a:prstGeom>
        </p:spPr>
        <p:txBody>
          <a:bodyPr lIns="91434" tIns="45718" rIns="91434" bIns="45718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7593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Придомовая территория многоквартирных жилых домов №4 по </a:t>
            </a:r>
            <a:r>
              <a:rPr lang="ru-RU" sz="2200" b="1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ул.Тимме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Я., №4, №6, №6 корп.1 по ул.  23-й Гвардейской Дивизии</a:t>
            </a:r>
            <a:r>
              <a:rPr lang="ru-RU" sz="2200" b="1" dirty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» до начала производства </a:t>
            </a:r>
            <a:r>
              <a:rPr lang="ru-RU" sz="2200" b="1" dirty="0" smtClean="0">
                <a:solidFill>
                  <a:srgbClr val="0000FF"/>
                </a:solidFill>
                <a:latin typeface="+mn-lt"/>
                <a:ea typeface="+mn-ea"/>
                <a:cs typeface="Times New Roman" pitchFamily="18" charset="0"/>
              </a:rPr>
              <a:t>работ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6" y="1600200"/>
            <a:ext cx="6104247" cy="4525963"/>
          </a:xfrm>
        </p:spPr>
      </p:pic>
    </p:spTree>
    <p:extLst>
      <p:ext uri="{BB962C8B-B14F-4D97-AF65-F5344CB8AC3E}">
        <p14:creationId xmlns:p14="http://schemas.microsoft.com/office/powerpoint/2010/main" val="882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486</Words>
  <Application>Microsoft Office PowerPoint</Application>
  <PresentationFormat>Экран (4:3)</PresentationFormat>
  <Paragraphs>47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1_Специальное оформление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«Придомовая территория многоквартирных жилых домов №4 по ул.Тимме Я., №4, №6, №6 корп.1 по ул.  23-й Гвардейской Дивизии» до начала производства работ</vt:lpstr>
      <vt:lpstr>«Придомовая территория многоквартирных жилых домов №4 по ул.Тимме Я., №4, №6, №6 корп.1 по ул.  23-й Гвардейской Дивизии» до начала производства работ</vt:lpstr>
      <vt:lpstr>«Придомовая территория многоквартирных жилых домов №4 по ул.Тимме Я., №4, №6, №6 корп.1 по ул.  23-й Гвардейской Дивизии» до начала производства работ</vt:lpstr>
      <vt:lpstr>«Придомовая территория многоквартирных жилых домов №4 по ул.Тимме Я., №4, №6, №6 корп.1 по ул.  23-й Гвардейской Дивизии» до начала производства работ</vt:lpstr>
      <vt:lpstr>«Придомовая территория многоквартирных жилых домов №4 по ул.Тимме Я., №4, №6, №6 корп.1 по ул.  23-й Гвардейской Дивизии» до начала производства работ</vt:lpstr>
      <vt:lpstr>«Придомовая территория многоквартирных жилых домов №4 по ул.Тимме Я., №4, №6, №6 корп.1 по ул.  23-й Гвардейской Дивизии» до начала производства работ</vt:lpstr>
      <vt:lpstr>«Придомовая территория многоквартирных жилых домов №4 по ул.Тимме Я., №4, №6, №6 корп.1 по ул.  23-й Гвардейской Дивизии» до начала производства работ</vt:lpstr>
      <vt:lpstr>«Придомовая территория многоквартирных жилых домов №4 по ул.Тимме Я., №4, №6, №6 корп.1 по ул.  23-й Гвардейской Дивизии» до начала производства работ</vt:lpstr>
      <vt:lpstr>Презентация PowerPoint</vt:lpstr>
      <vt:lpstr>«Производство работ на придомовой территории я многоквартирных жилых домов №4 по ул.Тимме Я., №4, №6, №6 корп.1 по ул.  23-й Гвардейской Дивизии» от 05.07.2017</vt:lpstr>
      <vt:lpstr>«Производство работ на придомовой территории я многоквартирных жилых домов №4 по ул.Тимме Я., №4, №6, №6 корп.1 по ул.  23-й Гвардейской Дивизии» от 05.07.2017</vt:lpstr>
      <vt:lpstr>«Производство работ на придомовой территории я многоквартирных жилых домов №4 по ул.Тимме Я., №4, №6, №6 корп.1 по ул.  23-й Гвардейской Дивизии» от 05.07.2017</vt:lpstr>
      <vt:lpstr>«Производство работ на придомовой территории я многоквартирных жилых домов №4 по ул.Тимме Я., №4, №6, №6 корп.1 по ул.  23-й Гвардейской Дивизии» от 05.07.2017</vt:lpstr>
      <vt:lpstr>«Производство работ на придомовой территории я многоквартирных жилых домов №4 по ул.Тимме Я., №4, №6, №6 корп.1 по ул.  23-й Гвардейской Дивизии» от 05.07.2017</vt:lpstr>
      <vt:lpstr>«Производство работ на придомовой территории я многоквартирных жилых домов №4 по ул.Тимме Я., №4, №6, №6 корп.1 по ул.  23-й Гвардейской Дивизии» от 05.07.2017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Андрей Викторович Гуляев</cp:lastModifiedBy>
  <cp:revision>133</cp:revision>
  <dcterms:created xsi:type="dcterms:W3CDTF">2016-09-16T13:01:11Z</dcterms:created>
  <dcterms:modified xsi:type="dcterms:W3CDTF">2017-09-05T14:07:02Z</dcterms:modified>
</cp:coreProperties>
</file>